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Instrument Sans Medium" panose="020B0604020202020204" charset="0"/>
      <p:regular r:id="rId18"/>
    </p:embeddedFont>
    <p:embeddedFont>
      <p:font typeface="Instrument Sans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31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4C1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Going Viral: What Drives a Song's Streaming Success?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 to Data Science, May 2025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 Group 20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to Dr. Nahla Barakat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67592-F4E3-9B9E-1AB3-BF85D1F39FA8}"/>
              </a:ext>
            </a:extLst>
          </p:cNvPr>
          <p:cNvSpPr txBox="1"/>
          <p:nvPr/>
        </p:nvSpPr>
        <p:spPr>
          <a:xfrm>
            <a:off x="12782145" y="7779149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0FBEA-401C-03B1-7F62-FD9C319654CB}"/>
              </a:ext>
            </a:extLst>
          </p:cNvPr>
          <p:cNvSpPr txBox="1"/>
          <p:nvPr/>
        </p:nvSpPr>
        <p:spPr>
          <a:xfrm>
            <a:off x="12520299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532936"/>
            <a:ext cx="4624030" cy="31636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558409"/>
            <a:ext cx="6115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Cleaning Scraped Data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6073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365260" y="26498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2685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1756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missing data, removed nulls, and negative values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0190" y="39921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365260" y="40346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70173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Refinement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0173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inconsistent formatting and removed duplicates, whitespaces, and irrelevant columns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7398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365260" y="57823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5817751"/>
            <a:ext cx="2957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Converted Data Types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63081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columns to their proper datatype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5AEE3-6CB5-9B17-1D25-45DA12AADD5C}"/>
              </a:ext>
            </a:extLst>
          </p:cNvPr>
          <p:cNvSpPr txBox="1"/>
          <p:nvPr/>
        </p:nvSpPr>
        <p:spPr>
          <a:xfrm>
            <a:off x="12782145" y="7779149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F6920-4692-9538-8E1C-8E56037F0DCD}"/>
              </a:ext>
            </a:extLst>
          </p:cNvPr>
          <p:cNvSpPr txBox="1"/>
          <p:nvPr/>
        </p:nvSpPr>
        <p:spPr>
          <a:xfrm>
            <a:off x="12520299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03" y="283488"/>
            <a:ext cx="2154793" cy="21547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486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Merging All Data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453592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878860" y="45784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Merge Keys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510420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Joined datasets using Track column.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57003" y="453592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7542074" y="45784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8194119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Mismatch Handling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194119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Drop duplicate songs, null values, and remove redundant columns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878860" y="6326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Matching Rate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68519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43% successful merge with 1,062 valid records.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7542074" y="6326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Loss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Major loss due to unmatched entries.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5B01F1-6636-E470-7A31-49DF7062543C}"/>
              </a:ext>
            </a:extLst>
          </p:cNvPr>
          <p:cNvSpPr txBox="1"/>
          <p:nvPr/>
        </p:nvSpPr>
        <p:spPr>
          <a:xfrm>
            <a:off x="12782145" y="7779149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3CD538-FAFA-7000-39C0-523B643C5263}"/>
              </a:ext>
            </a:extLst>
          </p:cNvPr>
          <p:cNvSpPr txBox="1"/>
          <p:nvPr/>
        </p:nvSpPr>
        <p:spPr>
          <a:xfrm>
            <a:off x="12520299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3563" y="616863"/>
            <a:ext cx="7143274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Questions Analysis Q11 &amp; Q12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85098" y="1499949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Question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85098" y="1951196"/>
            <a:ext cx="5887641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 daily streams better predict all-time rank than total streams?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8" y="2373154"/>
            <a:ext cx="6876217" cy="27746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5098" y="5324356"/>
            <a:ext cx="68762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85098" y="5716905"/>
            <a:ext cx="68762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85098" y="6109454"/>
            <a:ext cx="68762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85098" y="6517600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85098" y="6968847"/>
            <a:ext cx="6876217" cy="490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Daily streams are a stronger and more relevant predictor of a song’s current rank than total historical streams.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052078" y="1499949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Question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052078" y="1951196"/>
            <a:ext cx="5294709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 recent tracks get more daily streams (recency effect)?</a:t>
            </a:r>
            <a:endParaRPr lang="en-US" sz="15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78" y="2373154"/>
            <a:ext cx="5800725" cy="401585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052078" y="6565583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8052078" y="7016829"/>
            <a:ext cx="5800725" cy="490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It’s clear that newer tracks tend to receive more daily streams, reflecting a dynamic and fast-moving listening culture.</a:t>
            </a:r>
            <a:endParaRPr 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1A8B41-FCA9-95FA-34C9-97C4A03E1396}"/>
              </a:ext>
            </a:extLst>
          </p:cNvPr>
          <p:cNvSpPr txBox="1"/>
          <p:nvPr/>
        </p:nvSpPr>
        <p:spPr>
          <a:xfrm>
            <a:off x="12782145" y="7779149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4AF8F5-F5F3-AA07-90B2-4D3AC26BE5F8}"/>
              </a:ext>
            </a:extLst>
          </p:cNvPr>
          <p:cNvSpPr txBox="1"/>
          <p:nvPr/>
        </p:nvSpPr>
        <p:spPr>
          <a:xfrm>
            <a:off x="12520299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33606" y="625435"/>
            <a:ext cx="83631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Questions Analysis Q13 &amp; Q14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4603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Question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2167652"/>
            <a:ext cx="6434852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Are some genres more associated with high all-time rank or track score?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8701"/>
            <a:ext cx="6434852" cy="22882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431036"/>
            <a:ext cx="64348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5902762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93790" y="6424374"/>
            <a:ext cx="6434852" cy="850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Genre plays a significant role in streaming success metrics, with mainstream or functional genres performing better in both ranking and scoring systems.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78936" y="164603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Question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678936" y="2167652"/>
            <a:ext cx="6165175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 different genres dominate different platforms (Spotify, TikTok, YouTube)?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936" y="2938701"/>
            <a:ext cx="5927765" cy="290786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78936" y="6050637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7678936" y="6572250"/>
            <a:ext cx="6165175" cy="850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Platform dynamics matter: Genre success is platform-dependent, and artists may benefit by targeting the platform where their genre performs best.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238ADE-C721-9E54-2755-412EF6DA248D}"/>
              </a:ext>
            </a:extLst>
          </p:cNvPr>
          <p:cNvSpPr txBox="1"/>
          <p:nvPr/>
        </p:nvSpPr>
        <p:spPr>
          <a:xfrm>
            <a:off x="12782145" y="7779149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F24D11-A275-3A54-2DBC-FFE9C9B75934}"/>
              </a:ext>
            </a:extLst>
          </p:cNvPr>
          <p:cNvSpPr txBox="1"/>
          <p:nvPr/>
        </p:nvSpPr>
        <p:spPr>
          <a:xfrm>
            <a:off x="12520299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198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Hypothesis Testing Using Chi-Square Test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058114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48174" y="209210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869906" y="212038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Question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869906" y="2512695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 there a relationship between a song being explicit and its Spotify popularity level?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280190" y="3456146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48174" y="349013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869906" y="3518416"/>
            <a:ext cx="266783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Hypothesis assumptions 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869906" y="3910727"/>
            <a:ext cx="696670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H₀: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Spotify popularity and explicit content are independent
</a:t>
            </a: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H₁: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Spotify popularity and explicit content are dependent
Significance level: 5%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80190" y="5144453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48174" y="517844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869906" y="520672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Result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869906" y="5599033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Freedom = 9 and Chi score = 12.288 and Tabular value = 16.919
Since the Chi value  is less than the Tabular value, we accept the null hypothesis 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280190" y="6542484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48174" y="65764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6869906" y="660475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869906" y="6997065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There is no significant relationship between Spotify popularity and whether a song is explicit or not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1955A-BDEC-929B-E29C-50ED65260366}"/>
              </a:ext>
            </a:extLst>
          </p:cNvPr>
          <p:cNvSpPr txBox="1"/>
          <p:nvPr/>
        </p:nvSpPr>
        <p:spPr>
          <a:xfrm>
            <a:off x="12782145" y="7779149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438EE-A7AA-6E6A-B64C-3F7F15591911}"/>
              </a:ext>
            </a:extLst>
          </p:cNvPr>
          <p:cNvSpPr txBox="1"/>
          <p:nvPr/>
        </p:nvSpPr>
        <p:spPr>
          <a:xfrm>
            <a:off x="12520299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4C1FA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644491" y="2952393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5046940" y="471023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Q&amp;A?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3411"/>
            <a:ext cx="5716429" cy="6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 &amp; Goals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2361" y="1513403"/>
            <a:ext cx="6426637" cy="4484013"/>
          </a:xfrm>
          <a:prstGeom prst="roundRect">
            <a:avLst>
              <a:gd name="adj" fmla="val 386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84766" y="1705808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Details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84766" y="2121813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4,600 Spotify top songs from 2024, sourced via Kaggle.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84766" y="2544961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Columns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4766" y="2960965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Track Metadata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(title, artist, album, release date, ISRC)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84766" y="3336012"/>
            <a:ext cx="6041827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Streaming Metrics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(views, likes, posts, streams across 6+ platforms)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84766" y="4018836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Playlist Stats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(count &amp; reach on Spotify, YouTube, Deezer, etc.)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84766" y="4393883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Engagement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(TikTok virality, Shazam counts, radio spins)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84766" y="4768929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Popularity Scores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(Spotify, TIDAL)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84766" y="5143976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Explicit Flag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(clean vs explicit)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411403" y="1513403"/>
            <a:ext cx="6426637" cy="4484013"/>
          </a:xfrm>
          <a:prstGeom prst="roundRect">
            <a:avLst>
              <a:gd name="adj" fmla="val 386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03808" y="1705808"/>
            <a:ext cx="4327208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Questions (Following Slides)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03808" y="2121813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Does TikTok virality boost Spotify streams?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603808" y="2496860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 more playlist features mean more streams?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603808" y="2871907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 collaborations stream better than solo tracks?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603808" y="3246953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Can Shazam counts predict future streaming success?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603808" y="3622000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 there a link between radio spins and streaming numbers?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603808" y="3997047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Does release year affect total streaming performance?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603808" y="4372094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do Spotify streams compare to YouTube views?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603808" y="4747141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 explicit songs perform better than clean ones?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603808" y="5122188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 drives a song’s all-time rank?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603808" y="5497235"/>
            <a:ext cx="6041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 explicit songs get more TikTok love but less radio play?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792361" y="6189821"/>
            <a:ext cx="13045678" cy="1416368"/>
          </a:xfrm>
          <a:prstGeom prst="roundRect">
            <a:avLst>
              <a:gd name="adj" fmla="val 12229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984766" y="6382226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Goals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984766" y="6798231"/>
            <a:ext cx="1266086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analyze and identify patterns of streaming data across platforms and uncover the main factors that drive a song’s success through data exploration and testing to understand what makes a track go viral.</a:t>
            </a:r>
            <a:endParaRPr 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271BAD-6D8B-73B1-5FC9-7B92A23A3AF1}"/>
              </a:ext>
            </a:extLst>
          </p:cNvPr>
          <p:cNvSpPr txBox="1"/>
          <p:nvPr/>
        </p:nvSpPr>
        <p:spPr>
          <a:xfrm>
            <a:off x="12431949" y="7606189"/>
            <a:ext cx="2198451" cy="6234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00" y="3257550"/>
            <a:ext cx="1714500" cy="1714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195507"/>
            <a:ext cx="62866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Steps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224444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536460" y="2286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5188506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188506" y="2812733"/>
            <a:ext cx="3813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missing data, removed nulls, and fixed number formats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285803" y="224444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370874" y="2286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022919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Refinement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022919" y="2812733"/>
            <a:ext cx="3813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duplicates, whitespaces, and irrelevant columns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51390" y="39921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536460" y="40346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51885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Convert Data Types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188506" y="4560451"/>
            <a:ext cx="3813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explicit flags and formatted dates uniformly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285803" y="39921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370874" y="40346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022919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Columns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022919" y="4560451"/>
            <a:ext cx="3813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 spotify_popularity_level columns with 4 engagement tiers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4451390" y="57398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4536460" y="57823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22" name="Text 19"/>
          <p:cNvSpPr/>
          <p:nvPr/>
        </p:nvSpPr>
        <p:spPr>
          <a:xfrm>
            <a:off x="5188506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Outlier Handling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5188506" y="6308169"/>
            <a:ext cx="3813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Checked boxplots for extreme values and handle them accordingly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9285803" y="57398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9370874" y="57823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2650" dirty="0"/>
          </a:p>
        </p:txBody>
      </p:sp>
      <p:sp>
        <p:nvSpPr>
          <p:cNvPr id="26" name="Text 23"/>
          <p:cNvSpPr/>
          <p:nvPr/>
        </p:nvSpPr>
        <p:spPr>
          <a:xfrm>
            <a:off x="10022919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Export &amp; Structure</a:t>
            </a:r>
            <a:endParaRPr lang="en-US" sz="2200" dirty="0"/>
          </a:p>
        </p:txBody>
      </p:sp>
      <p:sp>
        <p:nvSpPr>
          <p:cNvPr id="27" name="Text 24"/>
          <p:cNvSpPr/>
          <p:nvPr/>
        </p:nvSpPr>
        <p:spPr>
          <a:xfrm>
            <a:off x="10022919" y="6308169"/>
            <a:ext cx="3813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Reordered columns by logic and exported the cleaned dataset</a:t>
            </a:r>
            <a:endParaRPr lang="en-US" sz="17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C570F2-BE88-7FAC-0E3E-0A1227D5A856}"/>
              </a:ext>
            </a:extLst>
          </p:cNvPr>
          <p:cNvSpPr txBox="1"/>
          <p:nvPr/>
        </p:nvSpPr>
        <p:spPr>
          <a:xfrm>
            <a:off x="12782145" y="7779149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B35F6-3DCC-44A8-609B-76F58CB97075}"/>
              </a:ext>
            </a:extLst>
          </p:cNvPr>
          <p:cNvSpPr txBox="1"/>
          <p:nvPr/>
        </p:nvSpPr>
        <p:spPr>
          <a:xfrm>
            <a:off x="12520299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09737" y="780455"/>
            <a:ext cx="741080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Questions Analysis Q1 &amp; Q2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383387" y="1737241"/>
            <a:ext cx="513457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Does TikTok virality boost Spotify streams?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47424"/>
            <a:ext cx="6313884" cy="41050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13251" y="1737241"/>
            <a:ext cx="554795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 more playlist features mean more streams?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824" y="2247424"/>
            <a:ext cx="5906929" cy="5010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C71B9-096E-0C0F-83B0-4F132B1DE643}"/>
              </a:ext>
            </a:extLst>
          </p:cNvPr>
          <p:cNvSpPr txBox="1"/>
          <p:nvPr/>
        </p:nvSpPr>
        <p:spPr>
          <a:xfrm>
            <a:off x="12782145" y="7788877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E6F0D-C152-A42C-AF2C-0FB3B89F977A}"/>
              </a:ext>
            </a:extLst>
          </p:cNvPr>
          <p:cNvSpPr txBox="1"/>
          <p:nvPr/>
        </p:nvSpPr>
        <p:spPr>
          <a:xfrm>
            <a:off x="12782145" y="7788877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055E6-E085-0E17-781A-971B2626B025}"/>
              </a:ext>
            </a:extLst>
          </p:cNvPr>
          <p:cNvSpPr txBox="1"/>
          <p:nvPr/>
        </p:nvSpPr>
        <p:spPr>
          <a:xfrm>
            <a:off x="12782145" y="7788877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F1D9CA-E79A-F041-5B04-11686E46F850}"/>
              </a:ext>
            </a:extLst>
          </p:cNvPr>
          <p:cNvSpPr txBox="1"/>
          <p:nvPr/>
        </p:nvSpPr>
        <p:spPr>
          <a:xfrm>
            <a:off x="12782145" y="7788877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A2610-D820-E714-B123-8DB2F160DD4D}"/>
              </a:ext>
            </a:extLst>
          </p:cNvPr>
          <p:cNvSpPr txBox="1"/>
          <p:nvPr/>
        </p:nvSpPr>
        <p:spPr>
          <a:xfrm>
            <a:off x="12782145" y="7788877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DE6DC-42BC-10E7-45EB-A65B97D483D1}"/>
              </a:ext>
            </a:extLst>
          </p:cNvPr>
          <p:cNvSpPr txBox="1"/>
          <p:nvPr/>
        </p:nvSpPr>
        <p:spPr>
          <a:xfrm>
            <a:off x="12782145" y="7788877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5BD6F-D692-FF25-D992-DE8EB44E0F4E}"/>
              </a:ext>
            </a:extLst>
          </p:cNvPr>
          <p:cNvSpPr txBox="1"/>
          <p:nvPr/>
        </p:nvSpPr>
        <p:spPr>
          <a:xfrm>
            <a:off x="12782145" y="7788877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1BFD82-E28C-FA3B-98BF-ECFDE78CA63A}"/>
              </a:ext>
            </a:extLst>
          </p:cNvPr>
          <p:cNvSpPr txBox="1"/>
          <p:nvPr/>
        </p:nvSpPr>
        <p:spPr>
          <a:xfrm>
            <a:off x="12782145" y="7788877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639D3-E596-17FA-0781-12332BCA0C5C}"/>
              </a:ext>
            </a:extLst>
          </p:cNvPr>
          <p:cNvSpPr txBox="1"/>
          <p:nvPr/>
        </p:nvSpPr>
        <p:spPr>
          <a:xfrm>
            <a:off x="12782145" y="7788877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906C2D-8D72-0195-50E1-A4CFEA476546}"/>
              </a:ext>
            </a:extLst>
          </p:cNvPr>
          <p:cNvSpPr txBox="1"/>
          <p:nvPr/>
        </p:nvSpPr>
        <p:spPr>
          <a:xfrm>
            <a:off x="12782145" y="7798605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2E2EFC-6A30-0FF8-9EA4-6359F5502A93}"/>
              </a:ext>
            </a:extLst>
          </p:cNvPr>
          <p:cNvSpPr txBox="1"/>
          <p:nvPr/>
        </p:nvSpPr>
        <p:spPr>
          <a:xfrm>
            <a:off x="12520299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56698" y="656511"/>
            <a:ext cx="651700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Questions Analysis Q3 &amp; Q4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1413034" y="1485781"/>
            <a:ext cx="510301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 collaborations stream better than solo tracks?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27979"/>
            <a:ext cx="5479137" cy="54791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12894" y="1485781"/>
            <a:ext cx="552104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Can Shazam counts predict future streaming success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604" y="1927979"/>
            <a:ext cx="6337816" cy="4981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9A174-E873-3B47-A2AC-D65A04E762CB}"/>
              </a:ext>
            </a:extLst>
          </p:cNvPr>
          <p:cNvSpPr txBox="1"/>
          <p:nvPr/>
        </p:nvSpPr>
        <p:spPr>
          <a:xfrm>
            <a:off x="12782145" y="7779149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B4995-A449-91C8-A112-899241C63842}"/>
              </a:ext>
            </a:extLst>
          </p:cNvPr>
          <p:cNvSpPr txBox="1"/>
          <p:nvPr/>
        </p:nvSpPr>
        <p:spPr>
          <a:xfrm>
            <a:off x="12520299" y="7579437"/>
            <a:ext cx="2003097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2659" y="609005"/>
            <a:ext cx="6365081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Questions Analysis Q5 &amp; Q6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1087398" y="1418630"/>
            <a:ext cx="600848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Is there a link between radio spins and streaming numbers?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6" y="1850469"/>
            <a:ext cx="6113502" cy="53501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67042" y="1418630"/>
            <a:ext cx="549997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Does release year affect total streaming performance?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042" y="1850469"/>
            <a:ext cx="5278874" cy="2717244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042" y="4729639"/>
            <a:ext cx="5303520" cy="2729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7595AD-800A-096E-D2BE-DEA05A048B9A}"/>
              </a:ext>
            </a:extLst>
          </p:cNvPr>
          <p:cNvSpPr txBox="1"/>
          <p:nvPr/>
        </p:nvSpPr>
        <p:spPr>
          <a:xfrm>
            <a:off x="12782145" y="7779149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49D17-6BB9-75BA-768E-BB64B65EC0C0}"/>
              </a:ext>
            </a:extLst>
          </p:cNvPr>
          <p:cNvSpPr txBox="1"/>
          <p:nvPr/>
        </p:nvSpPr>
        <p:spPr>
          <a:xfrm>
            <a:off x="12520299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73680" y="670441"/>
            <a:ext cx="908292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Questions Analysis Q7 &amp; Q8 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18561"/>
            <a:ext cx="620958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do Spotify streams compare to YouTube views?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66962"/>
            <a:ext cx="6272451" cy="49626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71780" y="1818561"/>
            <a:ext cx="595169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 explicit songs perform better than clean ones?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80" y="2366962"/>
            <a:ext cx="6272451" cy="3741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4ECC6A-6186-09A0-6BA4-0CD45F58FADE}"/>
              </a:ext>
            </a:extLst>
          </p:cNvPr>
          <p:cNvSpPr txBox="1"/>
          <p:nvPr/>
        </p:nvSpPr>
        <p:spPr>
          <a:xfrm>
            <a:off x="12782145" y="7779149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0CDDA-2376-D23A-A791-AEF2031FA5E7}"/>
              </a:ext>
            </a:extLst>
          </p:cNvPr>
          <p:cNvSpPr txBox="1"/>
          <p:nvPr/>
        </p:nvSpPr>
        <p:spPr>
          <a:xfrm>
            <a:off x="12520299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4437" y="627340"/>
            <a:ext cx="10301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Questions Analysis Q9 &amp; Q10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59274" y="1903095"/>
            <a:ext cx="55698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drives a song’s all-time rank?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83537"/>
            <a:ext cx="5700832" cy="47635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55644" y="1903095"/>
            <a:ext cx="67884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 explicit songs get more TikTok love but less radio play?</a:t>
            </a:r>
            <a:endParaRPr lang="en-US" sz="2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644" y="3008828"/>
            <a:ext cx="6788468" cy="2951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0E079E-8D41-3C86-B894-53B000E19505}"/>
              </a:ext>
            </a:extLst>
          </p:cNvPr>
          <p:cNvSpPr txBox="1"/>
          <p:nvPr/>
        </p:nvSpPr>
        <p:spPr>
          <a:xfrm>
            <a:off x="12782145" y="7779149"/>
            <a:ext cx="1848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B432E-971A-704B-5875-30FC95A36A09}"/>
              </a:ext>
            </a:extLst>
          </p:cNvPr>
          <p:cNvSpPr txBox="1"/>
          <p:nvPr/>
        </p:nvSpPr>
        <p:spPr>
          <a:xfrm>
            <a:off x="12520299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802725"/>
            <a:ext cx="4624149" cy="46241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Data Collection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270522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507004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Scrapping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298775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Searching for extra data from online HTML websites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04285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50700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Expanded Dataset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507004" y="452151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Extracted extra information like daily listens, 2025 streams, and genres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700951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6507004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Scraping Tools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641818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requests, BeautifulSoup, and pandas to extract the data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F751D-4DD9-B1C4-54E8-9CBF5ADDBB37}"/>
              </a:ext>
            </a:extLst>
          </p:cNvPr>
          <p:cNvSpPr txBox="1"/>
          <p:nvPr/>
        </p:nvSpPr>
        <p:spPr>
          <a:xfrm>
            <a:off x="12520298" y="7579437"/>
            <a:ext cx="2110101" cy="65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847</Words>
  <Application>Microsoft Office PowerPoint</Application>
  <PresentationFormat>Custom</PresentationFormat>
  <Paragraphs>139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Instrument Sans Semi Bold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Ahmed Khaled</cp:lastModifiedBy>
  <cp:revision>2</cp:revision>
  <dcterms:created xsi:type="dcterms:W3CDTF">2025-05-04T01:32:02Z</dcterms:created>
  <dcterms:modified xsi:type="dcterms:W3CDTF">2025-05-04T01:41:48Z</dcterms:modified>
</cp:coreProperties>
</file>